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92" r:id="rId1"/>
  </p:sldMasterIdLst>
  <p:notesMasterIdLst>
    <p:notesMasterId r:id="rId19"/>
  </p:notesMasterIdLst>
  <p:sldIdLst>
    <p:sldId id="256" r:id="rId2"/>
    <p:sldId id="275" r:id="rId3"/>
    <p:sldId id="297" r:id="rId4"/>
    <p:sldId id="261" r:id="rId5"/>
    <p:sldId id="262" r:id="rId6"/>
    <p:sldId id="292" r:id="rId7"/>
    <p:sldId id="263" r:id="rId8"/>
    <p:sldId id="302" r:id="rId9"/>
    <p:sldId id="298" r:id="rId10"/>
    <p:sldId id="291" r:id="rId11"/>
    <p:sldId id="266" r:id="rId12"/>
    <p:sldId id="272" r:id="rId13"/>
    <p:sldId id="290" r:id="rId14"/>
    <p:sldId id="296" r:id="rId15"/>
    <p:sldId id="300" r:id="rId16"/>
    <p:sldId id="303" r:id="rId17"/>
    <p:sldId id="279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58" d="100"/>
          <a:sy n="58" d="100"/>
        </p:scale>
        <p:origin x="1507" y="53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67739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29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040" y="-12043"/>
            <a:ext cx="13043649" cy="977768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958" y="3419782"/>
            <a:ext cx="8286889" cy="2341407"/>
          </a:xfrm>
        </p:spPr>
        <p:txBody>
          <a:bodyPr anchor="b">
            <a:noAutofit/>
          </a:bodyPr>
          <a:lstStyle>
            <a:lvl1pPr algn="r">
              <a:defRPr sz="768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958" y="5761187"/>
            <a:ext cx="8286889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4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866986"/>
            <a:ext cx="9027860" cy="4840676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7" y="6357902"/>
            <a:ext cx="9027860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6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059" y="866987"/>
            <a:ext cx="8635992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65972" y="5165795"/>
            <a:ext cx="7708166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7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357902"/>
            <a:ext cx="9027861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86523" y="1124093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96728" y="4105324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8470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2747716"/>
            <a:ext cx="9027861" cy="3691321"/>
          </a:xfrm>
        </p:spPr>
        <p:txBody>
          <a:bodyPr anchor="b">
            <a:normAutofit/>
          </a:bodyPr>
          <a:lstStyle>
            <a:lvl1pPr algn="l">
              <a:defRPr sz="625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439037"/>
            <a:ext cx="9027861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847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059" y="866987"/>
            <a:ext cx="8635992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6982" y="5707662"/>
            <a:ext cx="9027863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439037"/>
            <a:ext cx="9027861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86523" y="1124093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96728" y="4105324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598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874" y="866987"/>
            <a:ext cx="9018972" cy="4298809"/>
          </a:xfrm>
        </p:spPr>
        <p:txBody>
          <a:bodyPr anchor="ctr">
            <a:normAutofit/>
          </a:bodyPr>
          <a:lstStyle>
            <a:lvl1pPr algn="l">
              <a:defRPr sz="625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6982" y="5707662"/>
            <a:ext cx="9027863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413">
                <a:solidFill>
                  <a:schemeClr val="accent1"/>
                </a:solidFill>
              </a:defRPr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439037"/>
            <a:ext cx="9027861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75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084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66" y="866988"/>
            <a:ext cx="1392088" cy="7468730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5" y="866988"/>
            <a:ext cx="7388481" cy="746873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5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799477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80319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1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3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3841235"/>
            <a:ext cx="9027861" cy="2597804"/>
          </a:xfrm>
        </p:spPr>
        <p:txBody>
          <a:bodyPr anchor="b"/>
          <a:lstStyle>
            <a:lvl1pPr algn="l">
              <a:defRPr sz="568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6439037"/>
            <a:ext cx="9027861" cy="1223680"/>
          </a:xfrm>
        </p:spPr>
        <p:txBody>
          <a:bodyPr anchor="t"/>
          <a:lstStyle>
            <a:lvl1pPr marL="0" indent="0" algn="l">
              <a:buNone/>
              <a:defRPr sz="28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4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866987"/>
            <a:ext cx="9027860" cy="18784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3072838"/>
            <a:ext cx="4391977" cy="5519320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2868" y="3072840"/>
            <a:ext cx="4391979" cy="5519322"/>
          </a:xfrm>
        </p:spPr>
        <p:txBody>
          <a:bodyPr>
            <a:normAutofit/>
          </a:bodyPr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9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6" y="866987"/>
            <a:ext cx="9027858" cy="187847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3073398"/>
            <a:ext cx="439562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985" y="3892973"/>
            <a:ext cx="4395622" cy="469918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99222" y="3073398"/>
            <a:ext cx="4395622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9222" y="3892973"/>
            <a:ext cx="4395622" cy="469918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6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866987"/>
            <a:ext cx="9027860" cy="18784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5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2131348"/>
            <a:ext cx="3968259" cy="1818263"/>
          </a:xfrm>
        </p:spPr>
        <p:txBody>
          <a:bodyPr anchor="b">
            <a:normAutofit/>
          </a:bodyPr>
          <a:lstStyle>
            <a:lvl1pPr>
              <a:defRPr sz="284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147" y="732338"/>
            <a:ext cx="4815697" cy="78598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985" y="3949610"/>
            <a:ext cx="3968259" cy="3675661"/>
          </a:xfrm>
        </p:spPr>
        <p:txBody>
          <a:bodyPr>
            <a:normAutofit/>
          </a:bodyPr>
          <a:lstStyle>
            <a:lvl1pPr marL="0" indent="0">
              <a:buNone/>
              <a:defRPr sz="1991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5" y="6827520"/>
            <a:ext cx="9027860" cy="806027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985" y="866986"/>
            <a:ext cx="9027860" cy="5469466"/>
          </a:xfrm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985" y="7633547"/>
            <a:ext cx="9027860" cy="958612"/>
          </a:xfrm>
        </p:spPr>
        <p:txBody>
          <a:bodyPr>
            <a:normAutofit/>
          </a:bodyPr>
          <a:lstStyle>
            <a:lvl1pPr marL="0" indent="0">
              <a:buNone/>
              <a:defRPr sz="1707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3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2041" y="-12043"/>
            <a:ext cx="13043651" cy="977768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986" y="866987"/>
            <a:ext cx="9027858" cy="187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985" y="3072840"/>
            <a:ext cx="9027860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7478" y="8592161"/>
            <a:ext cx="9729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6986" y="8592161"/>
            <a:ext cx="657489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5762" y="8592161"/>
            <a:ext cx="72908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</p:sldLayoutIdLst>
  <p:txStyles>
    <p:titleStyle>
      <a:lvl1pPr algn="l" defTabSz="650230" rtl="0" eaLnBrk="1" latinLnBrk="0" hangingPunct="1">
        <a:spcBef>
          <a:spcPct val="0"/>
        </a:spcBef>
        <a:buNone/>
        <a:defRPr sz="51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7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«Название мастер-класса»"/>
          <p:cNvSpPr txBox="1">
            <a:spLocks noGrp="1"/>
          </p:cNvSpPr>
          <p:nvPr>
            <p:ph type="ctrTitle"/>
          </p:nvPr>
        </p:nvSpPr>
        <p:spPr>
          <a:xfrm>
            <a:off x="914400" y="1066800"/>
            <a:ext cx="10192445" cy="516636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br>
              <a:rPr lang="ru-RU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</a:t>
            </a:r>
            <a:r>
              <a:rPr lang="ru-RU" sz="6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фф</a:t>
            </a:r>
            <a:r>
              <a:rPr lang="ru-RU" sz="6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ективное чтение»</a:t>
            </a:r>
            <a:br>
              <a:rPr lang="ru-RU" sz="6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читаем быстро и со смыслом</a:t>
            </a:r>
            <a:b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4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4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Фамилия и имя спикера"/>
          <p:cNvSpPr txBox="1">
            <a:spLocks noGrp="1"/>
          </p:cNvSpPr>
          <p:nvPr>
            <p:ph type="subTitle" idx="1"/>
          </p:nvPr>
        </p:nvSpPr>
        <p:spPr>
          <a:xfrm>
            <a:off x="0" y="6870698"/>
            <a:ext cx="10641495" cy="89197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АНО ДО «Академия дополнительного образования»</a:t>
            </a:r>
            <a:endParaRPr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www.pinclipart.com/picdir/big/7-75527_clip-art-boy-clipart-png-transparent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891" y="5150541"/>
            <a:ext cx="3795909" cy="43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1285" y="312366"/>
            <a:ext cx="10661515" cy="85495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программе мы: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18160" y="1579418"/>
            <a:ext cx="10859635" cy="579516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7000"/>
              </a:lnSpc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Учим чтению / увеличиваем скорость чтения (от исходного уровня навыков ребенка)</a:t>
            </a:r>
          </a:p>
          <a:p>
            <a:pPr>
              <a:lnSpc>
                <a:spcPct val="127000"/>
              </a:lnSpc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Формируем / совершенствуем навыки работы с текстом</a:t>
            </a:r>
          </a:p>
          <a:p>
            <a:pPr>
              <a:lnSpc>
                <a:spcPct val="127000"/>
              </a:lnSpc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Развиваем память, усидчивость и концентрацию внимания</a:t>
            </a:r>
          </a:p>
        </p:txBody>
      </p:sp>
      <p:pic>
        <p:nvPicPr>
          <p:cNvPr id="1026" name="Picture 2" descr="C:\Users\1\Downloads\2824789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67" y="6234546"/>
            <a:ext cx="5200073" cy="32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54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Показываем наш способ решения этих проблем"/>
          <p:cNvSpPr txBox="1">
            <a:spLocks noGrp="1"/>
          </p:cNvSpPr>
          <p:nvPr>
            <p:ph type="title"/>
          </p:nvPr>
        </p:nvSpPr>
        <p:spPr>
          <a:xfrm>
            <a:off x="971955" y="351278"/>
            <a:ext cx="10312130" cy="1652620"/>
          </a:xfrm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00"/>
            </a:lvl1pPr>
          </a:lstStyle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Ребёнок, прошедший курс:</a:t>
            </a:r>
            <a:endParaRPr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Нужно показать как вы по шагам помогаете клиентам достичь результата (Важно - здесь мы говорим не про сами услуги а про вашу методику достижения результата)…"/>
          <p:cNvSpPr txBox="1">
            <a:spLocks noGrp="1"/>
          </p:cNvSpPr>
          <p:nvPr>
            <p:ph type="body" idx="1"/>
          </p:nvPr>
        </p:nvSpPr>
        <p:spPr>
          <a:xfrm>
            <a:off x="578120" y="2161309"/>
            <a:ext cx="11099800" cy="585453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Любит читать /Читает в 3-4 раза быстрее</a:t>
            </a:r>
          </a:p>
          <a:p>
            <a:pPr lvl="0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Успешно работает с информацией</a:t>
            </a:r>
          </a:p>
          <a:p>
            <a:pPr lvl="0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Анализирует, сравнивает, делает выводы и обобщения</a:t>
            </a:r>
          </a:p>
          <a:p>
            <a:pPr lvl="0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Внимателен, любознателен</a:t>
            </a:r>
          </a:p>
          <a:p>
            <a:pPr lvl="0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Быстро вливается в учебный процесс</a:t>
            </a:r>
          </a:p>
          <a:p>
            <a:pPr lvl="0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Радует Вас достижениями</a:t>
            </a:r>
          </a:p>
          <a:p>
            <a:pPr lvl="0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Умеет работать в группе</a:t>
            </a:r>
          </a:p>
          <a:p>
            <a:pPr marL="0" indent="0">
              <a:buNone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360" y="4488873"/>
            <a:ext cx="4072440" cy="504701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Задача ответить на популярные мифы:"/>
          <p:cNvSpPr txBox="1">
            <a:spLocks noGrp="1"/>
          </p:cNvSpPr>
          <p:nvPr>
            <p:ph type="title"/>
          </p:nvPr>
        </p:nvSpPr>
        <p:spPr>
          <a:xfrm>
            <a:off x="1555615" y="1187855"/>
            <a:ext cx="9397730" cy="991140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00"/>
            </a:lvl1pPr>
          </a:lstStyle>
          <a:p>
            <a:pPr algn="ctr" defTabSz="650230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Тревоги родителей:</a:t>
            </a:r>
            <a:endParaRPr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«Выглядеть стильно - это тратить много денег»…"/>
          <p:cNvSpPr txBox="1">
            <a:spLocks noGrp="1"/>
          </p:cNvSpPr>
          <p:nvPr>
            <p:ph type="body" idx="1"/>
          </p:nvPr>
        </p:nvSpPr>
        <p:spPr>
          <a:xfrm>
            <a:off x="563881" y="3365770"/>
            <a:ext cx="9784079" cy="3718398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 </a:t>
            </a:r>
            <a:r>
              <a:rPr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уже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перепробовала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мой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ребенок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воспринимает материал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>
              <a:defRPr sz="2500"/>
            </a:pP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«А </a:t>
            </a:r>
            <a:r>
              <a:rPr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вдруг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результата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будет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?»</a:t>
            </a:r>
          </a:p>
        </p:txBody>
      </p:sp>
      <p:pic>
        <p:nvPicPr>
          <p:cNvPr id="12290" name="Picture 2" descr="https://www.clipartmax.com/png/full/106-1062530_woman-girl-clip-art-girl-thinking-cartoon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6" y="5048250"/>
            <a:ext cx="365906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1021" y="156723"/>
            <a:ext cx="9592283" cy="1380247"/>
          </a:xfrm>
        </p:spPr>
        <p:txBody>
          <a:bodyPr>
            <a:noAutofit/>
          </a:bodyPr>
          <a:lstStyle/>
          <a:p>
            <a:pPr lvl="0" algn="ctr">
              <a:buSzPct val="145000"/>
              <a:defRPr sz="2500"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Посмотрим на проблему комплексно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</a:b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На каждом занятии: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1021" y="2337881"/>
            <a:ext cx="11382172" cy="616409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тренируем концентрацию и переключаемость внимания;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работаем над зрительной и слуховой, наглядно-образной памятью;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тренируем гибкость и ритмичность мышления;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выполняем упражнения на развитие вербального интеллекта;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тренируемся на специальных тренажерах читать слоги и слова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выполняем упражнения 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нейрогимнастики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гармонизации работы полушарий мозга</a:t>
            </a:r>
          </a:p>
        </p:txBody>
      </p:sp>
    </p:spTree>
    <p:extLst>
      <p:ext uri="{BB962C8B-B14F-4D97-AF65-F5344CB8AC3E}">
        <p14:creationId xmlns:p14="http://schemas.microsoft.com/office/powerpoint/2010/main" val="70486576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568" y="526374"/>
            <a:ext cx="7354921" cy="139970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Резонный вопрос любого родителя: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5014" y="2865120"/>
            <a:ext cx="10723418" cy="4617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Чем отличается содержание предмета «Грамота» программы «Академия почемучек» от программы «Эффективное чтение»?</a:t>
            </a:r>
          </a:p>
        </p:txBody>
      </p:sp>
    </p:spTree>
    <p:extLst>
      <p:ext uri="{BB962C8B-B14F-4D97-AF65-F5344CB8AC3E}">
        <p14:creationId xmlns:p14="http://schemas.microsoft.com/office/powerpoint/2010/main" val="308357665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69995" y="866987"/>
            <a:ext cx="7710984" cy="1070995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Важно для понимания!</a:t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6728" y="1978926"/>
            <a:ext cx="10167582" cy="481766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90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«Грамота» и «Эффективное чтение» имеют разные цели, задачи и инструменты для их решения. Они взаимно дополняют друг друга в процессе подготовки ребенка к школе. </a:t>
            </a:r>
          </a:p>
        </p:txBody>
      </p:sp>
    </p:spTree>
    <p:extLst>
      <p:ext uri="{BB962C8B-B14F-4D97-AF65-F5344CB8AC3E}">
        <p14:creationId xmlns:p14="http://schemas.microsoft.com/office/powerpoint/2010/main" val="107499202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348698"/>
              </p:ext>
            </p:extLst>
          </p:nvPr>
        </p:nvGraphicFramePr>
        <p:xfrm>
          <a:off x="902523" y="1140402"/>
          <a:ext cx="10580915" cy="8244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4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2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Предмет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«Грамота»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50230" rtl="0" eaLnBrk="1" latinLnBrk="0" hangingPunct="1"/>
                      <a:r>
                        <a:rPr lang="ru-RU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Программа «Эффективное чтение»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24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</a:rPr>
                        <a:t>Цель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Научить ребенка</a:t>
                      </a:r>
                      <a:r>
                        <a:rPr lang="ru-RU" sz="1600" baseline="0" dirty="0">
                          <a:solidFill>
                            <a:srgbClr val="000099"/>
                          </a:solidFill>
                        </a:rPr>
                        <a:t> читать</a:t>
                      </a:r>
                      <a:endParaRPr lang="ru-RU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Научить ребенка читать быстро</a:t>
                      </a:r>
                      <a:r>
                        <a:rPr lang="ru-RU" sz="1600" baseline="0" dirty="0">
                          <a:solidFill>
                            <a:srgbClr val="000099"/>
                          </a:solidFill>
                        </a:rPr>
                        <a:t>, </a:t>
                      </a:r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получая максимум полезной информации из текста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488">
                <a:tc rowSpan="4">
                  <a:txBody>
                    <a:bodyPr/>
                    <a:lstStyle/>
                    <a:p>
                      <a:pPr marL="0" marR="0" indent="0" algn="ctr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</a:rPr>
                        <a:t>Приемы изучения</a:t>
                      </a:r>
                    </a:p>
                    <a:p>
                      <a:pPr algn="ctr"/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Учим звуки и буквы, которые они обозначают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Даём специальные упражнения, задания для тренировки внимания, памяти и мышления.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Учим давать характеристику ЗВУКА (гласный-согласный, твердый-мягкий)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Учим буквы без</a:t>
                      </a:r>
                      <a:r>
                        <a:rPr lang="ru-RU" sz="1600" baseline="0" dirty="0">
                          <a:solidFill>
                            <a:srgbClr val="000099"/>
                          </a:solidFill>
                        </a:rPr>
                        <a:t> разбора по звукам</a:t>
                      </a:r>
                      <a:endParaRPr lang="ru-RU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Учим место звука</a:t>
                      </a:r>
                      <a:r>
                        <a:rPr lang="ru-RU" sz="1600" baseline="0" dirty="0">
                          <a:solidFill>
                            <a:srgbClr val="000099"/>
                          </a:solidFill>
                        </a:rPr>
                        <a:t> в слове, делим слова на слоги</a:t>
                      </a:r>
                      <a:endParaRPr lang="ru-RU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Учим сливать</a:t>
                      </a:r>
                      <a:r>
                        <a:rPr lang="ru-RU" sz="1600" baseline="0" dirty="0">
                          <a:solidFill>
                            <a:srgbClr val="000099"/>
                          </a:solidFill>
                        </a:rPr>
                        <a:t> слоги в слова и видеть слово «целиком», для увеличения скорости чтения</a:t>
                      </a:r>
                      <a:endParaRPr lang="ru-RU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0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Разбираем</a:t>
                      </a:r>
                      <a:r>
                        <a:rPr lang="ru-RU" sz="1600" baseline="0" dirty="0">
                          <a:solidFill>
                            <a:srgbClr val="000099"/>
                          </a:solidFill>
                        </a:rPr>
                        <a:t> структуру предложения</a:t>
                      </a:r>
                      <a:endParaRPr lang="ru-RU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Учим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понимать прочитанное</a:t>
                      </a:r>
                      <a:r>
                        <a:rPr lang="ru-RU" sz="1600" kern="1200" baseline="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с </a:t>
                      </a:r>
                      <a:r>
                        <a:rPr lang="ru-RU" sz="1600" kern="120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концентрацией внимания на нужной информации и увеличением объема запоминания.</a:t>
                      </a:r>
                    </a:p>
                    <a:p>
                      <a:endParaRPr lang="ru-RU" sz="1600" b="1" kern="1200" dirty="0">
                        <a:solidFill>
                          <a:srgbClr val="000099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75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</a:rPr>
                        <a:t>Результат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Ребенок умеет читать,</a:t>
                      </a:r>
                      <a:r>
                        <a:rPr lang="ru-RU" sz="1600" baseline="0" dirty="0">
                          <a:solidFill>
                            <a:srgbClr val="000099"/>
                          </a:solidFill>
                        </a:rPr>
                        <a:t> имеет представление о звукобуквенном составе речи</a:t>
                      </a:r>
                      <a:endParaRPr lang="ru-RU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Ребенок умеет быстро читать, выделять нужную информацию, запоминать</a:t>
                      </a:r>
                      <a:r>
                        <a:rPr lang="ru-RU" sz="1600" baseline="0" dirty="0">
                          <a:solidFill>
                            <a:srgbClr val="000099"/>
                          </a:solidFill>
                        </a:rPr>
                        <a:t> и анализировать её.</a:t>
                      </a:r>
                      <a:endParaRPr lang="ru-RU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14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70C0"/>
                          </a:solidFill>
                        </a:rPr>
                        <a:t>Чем</a:t>
                      </a:r>
                      <a:r>
                        <a:rPr lang="ru-RU" sz="1800" b="1" baseline="0" dirty="0">
                          <a:solidFill>
                            <a:srgbClr val="0070C0"/>
                          </a:solidFill>
                        </a:rPr>
                        <a:t> поможет в школе?</a:t>
                      </a:r>
                      <a:endParaRPr lang="ru-RU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Формируется</a:t>
                      </a:r>
                      <a:r>
                        <a:rPr lang="ru-RU" sz="1600" baseline="0" dirty="0">
                          <a:solidFill>
                            <a:srgbClr val="000099"/>
                          </a:solidFill>
                        </a:rPr>
                        <a:t> основа для грамотной устной и письменной речи. </a:t>
                      </a:r>
                      <a:endParaRPr lang="ru-RU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Полученные</a:t>
                      </a:r>
                      <a:r>
                        <a:rPr lang="ru-RU" sz="1600" baseline="0" dirty="0">
                          <a:solidFill>
                            <a:srgbClr val="000099"/>
                          </a:solidFill>
                        </a:rPr>
                        <a:t> навыки п</a:t>
                      </a:r>
                      <a:r>
                        <a:rPr lang="ru-RU" sz="1600" dirty="0">
                          <a:solidFill>
                            <a:srgbClr val="000099"/>
                          </a:solidFill>
                        </a:rPr>
                        <a:t>омогают</a:t>
                      </a:r>
                      <a:r>
                        <a:rPr lang="ru-RU" sz="1600" baseline="0" dirty="0">
                          <a:solidFill>
                            <a:srgbClr val="000099"/>
                          </a:solidFill>
                        </a:rPr>
                        <a:t> работать с большими объемами информации в рамках поставленных целей и дают преимущества в процессе обучения за счет повышения эффективности выполнения школьных заданий</a:t>
                      </a:r>
                      <a:endParaRPr lang="ru-RU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7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>
                          <a:solidFill>
                            <a:srgbClr val="000099"/>
                          </a:solidFill>
                        </a:rPr>
                        <a:t>Полученные навыки работы со словарным составом необходимы в начальной школе на уроках «Чтения» и «Русского языка».</a:t>
                      </a:r>
                      <a:endParaRPr lang="ru-RU" sz="1600" dirty="0">
                        <a:solidFill>
                          <a:srgbClr val="000099"/>
                        </a:solidFill>
                      </a:endParaRPr>
                    </a:p>
                    <a:p>
                      <a:endParaRPr lang="ru-RU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18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5595" y="667966"/>
            <a:ext cx="11556686" cy="776261"/>
          </a:xfrm>
        </p:spPr>
        <p:txBody>
          <a:bodyPr>
            <a:noAutofit/>
          </a:bodyPr>
          <a:lstStyle/>
          <a:p>
            <a:pPr lvl="0" algn="ctr">
              <a:spcBef>
                <a:spcPts val="4200"/>
              </a:spcBef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Helvetica Neue"/>
              </a:rPr>
              <a:t>Продолжительность и стоимость участия в программе «Эффективное чтение»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0329" y="2570922"/>
            <a:ext cx="11291952" cy="651471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 месяцев  -  32 занятия.</a:t>
            </a:r>
          </a:p>
          <a:p>
            <a:pPr algn="just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Занятия 1 раз в неделю. </a:t>
            </a:r>
          </a:p>
          <a:p>
            <a:pPr lvl="0" algn="just">
              <a:buClr>
                <a:srgbClr val="5FCBEF"/>
              </a:buClr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программы 20 000 руб. (с рассрочкой платежа: 2 500 руб. ежемесячно)</a:t>
            </a:r>
          </a:p>
          <a:p>
            <a:pPr lvl="0" algn="just">
              <a:buClr>
                <a:srgbClr val="5FCBEF"/>
              </a:buClr>
            </a:pP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5FCBEF"/>
              </a:buClr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+ чек и квитанция</a:t>
            </a:r>
          </a:p>
          <a:p>
            <a:pPr lvl="0" algn="just">
              <a:buClr>
                <a:srgbClr val="5FCBEF"/>
              </a:buClr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возврата подоходного налога через ФНС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5FCBEF"/>
              </a:buClr>
            </a:pP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574" y="7132960"/>
            <a:ext cx="3484530" cy="27399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928" y="7268148"/>
            <a:ext cx="3484530" cy="248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531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5028" y="1075447"/>
            <a:ext cx="9884113" cy="7213600"/>
          </a:xfrm>
        </p:spPr>
        <p:txBody>
          <a:bodyPr>
            <a:norm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Ваш малыш взрослеет и скоро он пойдет в школу.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 рады и горды за него. Ведь у него начинается новый этап в жизни.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3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png.pngtree.com/element_our/20190531/ourlarge/pngtree-cartoon-school-season-pupils-happy-to-go-to-school-png-transparent-image_1305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740" y="4202350"/>
            <a:ext cx="5142688" cy="51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095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89560" y="1270000"/>
            <a:ext cx="10408920" cy="7213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Всем известно, что ребенка к школе необходимо готовить: ребенок должен учиться читать, писать, работать с информацией. Без этих навыков ему будет сложно адаптироваться к учебному процессу.</a:t>
            </a:r>
          </a:p>
          <a:p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983480"/>
            <a:ext cx="6903720" cy="4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298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Почему важно выглядеть красиво и стильно?"/>
          <p:cNvSpPr txBox="1">
            <a:spLocks noGrp="1"/>
          </p:cNvSpPr>
          <p:nvPr>
            <p:ph type="title"/>
          </p:nvPr>
        </p:nvSpPr>
        <p:spPr>
          <a:xfrm>
            <a:off x="866986" y="866988"/>
            <a:ext cx="10319823" cy="1273098"/>
          </a:xfrm>
          <a:prstGeom prst="rect">
            <a:avLst/>
          </a:prstGeom>
        </p:spPr>
        <p:txBody>
          <a:bodyPr>
            <a:noAutofit/>
          </a:bodyPr>
          <a:lstStyle>
            <a:lvl1pPr defTabSz="477291">
              <a:defRPr sz="6460"/>
            </a:lvl1pPr>
          </a:lstStyle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Качественная подготовка к школе поможет ребёнку:</a:t>
            </a:r>
            <a:endParaRPr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94610" y="2703188"/>
            <a:ext cx="10146177" cy="6032249"/>
          </a:xfrm>
        </p:spPr>
        <p:txBody>
          <a:bodyPr/>
          <a:lstStyle/>
          <a:p>
            <a:pPr algn="just"/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Систематизировать информацию и получать необходимые знания.</a:t>
            </a:r>
          </a:p>
          <a:p>
            <a:pPr algn="just"/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Учиться самостоятельно в будущем.</a:t>
            </a:r>
          </a:p>
          <a:p>
            <a:pPr marL="0" indent="0" algn="just">
              <a:buNone/>
            </a:pPr>
            <a:endParaRPr lang="ru-RU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www.pngkey.com/png/detail/836-8369006_laptop-clipart-school-child-clipart-boys-and-gir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22" y="5525310"/>
            <a:ext cx="4488150" cy="394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402" y="419515"/>
            <a:ext cx="10078666" cy="187847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Ребёнку нужны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7" name="Показываем на примере фоторафий…"/>
          <p:cNvSpPr txBox="1">
            <a:spLocks noGrp="1"/>
          </p:cNvSpPr>
          <p:nvPr>
            <p:ph type="body" idx="1"/>
          </p:nvPr>
        </p:nvSpPr>
        <p:spPr>
          <a:xfrm>
            <a:off x="310474" y="1420238"/>
            <a:ext cx="11732368" cy="75348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4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 и мышление 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4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Хорошая память</a:t>
            </a:r>
            <a:endParaRPr lang="ru-RU" sz="41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4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Кругозор и речевое развитие</a:t>
            </a:r>
            <a:endParaRPr lang="ru-RU" sz="41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4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4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Самооценка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4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Самоконтроль</a:t>
            </a:r>
            <a:endParaRPr lang="ru-RU" sz="41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41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справляться с неудачами</a:t>
            </a:r>
            <a:endParaRPr lang="ru-RU" sz="41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07" y="4299626"/>
            <a:ext cx="6135720" cy="54539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66986" y="866988"/>
            <a:ext cx="9872350" cy="1331464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к школе успешна, если…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22237" y="2372448"/>
            <a:ext cx="11278360" cy="6888283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Ребенок занимается с удовольствием.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Ребенок рассуждает, мыслит, делится с вами своими мыслями.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Ребенок может ориентироваться в информационном поле: собирать, обобщать и отбирать главную информацию. 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Ребенок сам может ставить перед собой задачи и решать их последовательно, учиться и развиваться.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Ребенок любознателен, у него пытливый ум.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601" y="7010400"/>
            <a:ext cx="3854950" cy="28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979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Но к сожалению…"/>
          <p:cNvSpPr txBox="1">
            <a:spLocks noGrp="1"/>
          </p:cNvSpPr>
          <p:nvPr>
            <p:ph type="title"/>
          </p:nvPr>
        </p:nvSpPr>
        <p:spPr>
          <a:xfrm>
            <a:off x="808383" y="254000"/>
            <a:ext cx="9950407" cy="201212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понимают важность подготовки ребенка к школе, н</a:t>
            </a:r>
            <a:r>
              <a:rPr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5154" y="2469725"/>
            <a:ext cx="10845117" cy="5519322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мало времени, нет системы…</a:t>
            </a:r>
          </a:p>
          <a:p>
            <a:pPr lvl="0">
              <a:lnSpc>
                <a:spcPct val="107000"/>
              </a:lnSpc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ребенка логопедические проблемы…</a:t>
            </a:r>
          </a:p>
          <a:p>
            <a:pPr lvl="0">
              <a:lnSpc>
                <a:spcPct val="107000"/>
              </a:lnSpc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ребенок не хочет учиться читать…</a:t>
            </a:r>
          </a:p>
          <a:p>
            <a:pPr lvl="0">
              <a:lnSpc>
                <a:spcPct val="107000"/>
              </a:lnSpc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хочет заниматься с мамой…</a:t>
            </a:r>
          </a:p>
          <a:p>
            <a:pPr>
              <a:lnSpc>
                <a:spcPct val="107000"/>
              </a:lnSpc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родители не знают, как ему помочь.</a:t>
            </a:r>
          </a:p>
          <a:p>
            <a:pPr marL="0" lvl="0" indent="0">
              <a:lnSpc>
                <a:spcPct val="107000"/>
              </a:lnSpc>
              <a:buNone/>
            </a:pPr>
            <a:endParaRPr lang="ru-RU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860" y="4778143"/>
            <a:ext cx="5106440" cy="477549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139" y="1520042"/>
            <a:ext cx="10070274" cy="122541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Великая сила чтения Вам в помощь!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Чтение развивает мышление, тренирует мозг и помогает поддерживать активность ума 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Чтение обогащает знаниями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Чтение стимулирует познавательные функции, концентрацию внимания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Чтение обогащает лексикон и кругозор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Чтение усиливает память и внимание</a:t>
            </a:r>
          </a:p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Чтение улучшает душевное состояние</a:t>
            </a: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CD4359-4C74-4A7D-9A8F-992F552B1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231" y="5961413"/>
            <a:ext cx="4549569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090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title"/>
          </p:nvPr>
        </p:nvSpPr>
        <p:spPr>
          <a:xfrm>
            <a:off x="564204" y="2335718"/>
            <a:ext cx="10911516" cy="456800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НОВАЯ ПРОГРАММА</a:t>
            </a:r>
            <a:b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«Эффективное чтение»</a:t>
            </a:r>
            <a:br>
              <a:rPr lang="ru-RU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читаем быстро и со смыслом</a:t>
            </a:r>
            <a:b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5 – 7 лет</a:t>
            </a:r>
          </a:p>
        </p:txBody>
      </p:sp>
    </p:spTree>
    <p:extLst>
      <p:ext uri="{BB962C8B-B14F-4D97-AF65-F5344CB8AC3E}">
        <p14:creationId xmlns:p14="http://schemas.microsoft.com/office/powerpoint/2010/main" val="30664860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1884</TotalTime>
  <Words>744</Words>
  <Application>Microsoft Office PowerPoint</Application>
  <PresentationFormat>Произвольный</PresentationFormat>
  <Paragraphs>103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Helvetica Neue</vt:lpstr>
      <vt:lpstr>Helvetica Neue Medium</vt:lpstr>
      <vt:lpstr>Times New Roman</vt:lpstr>
      <vt:lpstr>Trebuchet MS</vt:lpstr>
      <vt:lpstr>Wingdings 3</vt:lpstr>
      <vt:lpstr>Аспект</vt:lpstr>
      <vt:lpstr>Программа «Эффективное чтение» читаем быстро и со смыслом   </vt:lpstr>
      <vt:lpstr>Презентация PowerPoint</vt:lpstr>
      <vt:lpstr>Презентация PowerPoint</vt:lpstr>
      <vt:lpstr>Качественная подготовка к школе поможет ребёнку:</vt:lpstr>
      <vt:lpstr>Ребёнку нужны:</vt:lpstr>
      <vt:lpstr>Подготовка к школе успешна, если…</vt:lpstr>
      <vt:lpstr>Родители понимают важность подготовки ребенка к школе, но, к сожалению,…</vt:lpstr>
      <vt:lpstr>Великая сила чтения Вам в помощь! </vt:lpstr>
      <vt:lpstr>НАША НОВАЯ ПРОГРАММА  «Эффективное чтение» читаем быстро и со смыслом   для детей 5 – 7 лет</vt:lpstr>
      <vt:lpstr>В программе мы:</vt:lpstr>
      <vt:lpstr>Ребёнок, прошедший курс:</vt:lpstr>
      <vt:lpstr>Тревоги родителей:</vt:lpstr>
      <vt:lpstr>Посмотрим на проблему комплексно  На каждом занятии:</vt:lpstr>
      <vt:lpstr>Резонный вопрос любого родителя:</vt:lpstr>
      <vt:lpstr>Важно для понимания!  </vt:lpstr>
      <vt:lpstr>Презентация PowerPoint</vt:lpstr>
      <vt:lpstr>Продолжительность и стоимость участия в программе «Эффективное чтение»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«Я читаю»  скорочтение и развитие интеллекта.</dc:title>
  <dc:creator>Свиньи в космосе</dc:creator>
  <cp:lastModifiedBy>Елена Алексеевна Неживенко</cp:lastModifiedBy>
  <cp:revision>119</cp:revision>
  <dcterms:modified xsi:type="dcterms:W3CDTF">2022-09-15T08:54:50Z</dcterms:modified>
</cp:coreProperties>
</file>